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11" r:id="rId3"/>
    <p:sldId id="312" r:id="rId4"/>
    <p:sldId id="310" r:id="rId5"/>
    <p:sldId id="308" r:id="rId6"/>
    <p:sldId id="313" r:id="rId7"/>
    <p:sldId id="257" r:id="rId8"/>
    <p:sldId id="314" r:id="rId9"/>
    <p:sldId id="349" r:id="rId10"/>
    <p:sldId id="350" r:id="rId11"/>
    <p:sldId id="351" r:id="rId12"/>
    <p:sldId id="282" r:id="rId13"/>
    <p:sldId id="315" r:id="rId14"/>
    <p:sldId id="317" r:id="rId15"/>
    <p:sldId id="294" r:id="rId16"/>
    <p:sldId id="318" r:id="rId17"/>
    <p:sldId id="319" r:id="rId18"/>
    <p:sldId id="320" r:id="rId19"/>
    <p:sldId id="322" r:id="rId20"/>
    <p:sldId id="323" r:id="rId21"/>
    <p:sldId id="324" r:id="rId22"/>
    <p:sldId id="330" r:id="rId23"/>
    <p:sldId id="321" r:id="rId24"/>
    <p:sldId id="325" r:id="rId25"/>
    <p:sldId id="328" r:id="rId26"/>
    <p:sldId id="326" r:id="rId27"/>
    <p:sldId id="327" r:id="rId28"/>
    <p:sldId id="329" r:id="rId29"/>
    <p:sldId id="331" r:id="rId30"/>
    <p:sldId id="332" r:id="rId31"/>
    <p:sldId id="333" r:id="rId32"/>
    <p:sldId id="334" r:id="rId33"/>
    <p:sldId id="338" r:id="rId34"/>
    <p:sldId id="335" r:id="rId35"/>
    <p:sldId id="336" r:id="rId36"/>
    <p:sldId id="337" r:id="rId37"/>
    <p:sldId id="339" r:id="rId38"/>
    <p:sldId id="340" r:id="rId39"/>
    <p:sldId id="347" r:id="rId40"/>
    <p:sldId id="341" r:id="rId41"/>
    <p:sldId id="342" r:id="rId42"/>
    <p:sldId id="344" r:id="rId43"/>
    <p:sldId id="345" r:id="rId44"/>
    <p:sldId id="348" r:id="rId45"/>
    <p:sldId id="260" r:id="rId46"/>
  </p:sldIdLst>
  <p:sldSz cx="18288000" cy="10287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Poppins" panose="020B0604020202020204" charset="0"/>
      <p:regular r:id="rId51"/>
    </p:embeddedFont>
    <p:embeddedFont>
      <p:font typeface="Poppins Bold" panose="020B0604020202020204" charset="0"/>
      <p:regular r:id="rId52"/>
    </p:embeddedFont>
    <p:embeddedFont>
      <p:font typeface="Poppins Bold Italics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3.sv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sv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sv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sv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sv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1.png"/><Relationship Id="rId5" Type="http://schemas.openxmlformats.org/officeDocument/2006/relationships/image" Target="../media/image3.svg"/><Relationship Id="rId10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12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1.png"/><Relationship Id="rId5" Type="http://schemas.openxmlformats.org/officeDocument/2006/relationships/image" Target="../media/image3.svg"/><Relationship Id="rId10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6.png"/><Relationship Id="rId5" Type="http://schemas.openxmlformats.org/officeDocument/2006/relationships/image" Target="../media/image3.svg"/><Relationship Id="rId10" Type="http://schemas.openxmlformats.org/officeDocument/2006/relationships/image" Target="../media/image65.png"/><Relationship Id="rId4" Type="http://schemas.openxmlformats.org/officeDocument/2006/relationships/image" Target="../media/image2.png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0.png"/><Relationship Id="rId5" Type="http://schemas.openxmlformats.org/officeDocument/2006/relationships/image" Target="../media/image3.svg"/><Relationship Id="rId10" Type="http://schemas.openxmlformats.org/officeDocument/2006/relationships/image" Target="../media/image69.png"/><Relationship Id="rId4" Type="http://schemas.openxmlformats.org/officeDocument/2006/relationships/image" Target="../media/image2.pn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8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0.png"/><Relationship Id="rId5" Type="http://schemas.openxmlformats.org/officeDocument/2006/relationships/image" Target="../media/image3.svg"/><Relationship Id="rId10" Type="http://schemas.openxmlformats.org/officeDocument/2006/relationships/image" Target="../media/image79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5.png"/><Relationship Id="rId5" Type="http://schemas.openxmlformats.org/officeDocument/2006/relationships/image" Target="../media/image4.png"/><Relationship Id="rId10" Type="http://schemas.openxmlformats.org/officeDocument/2006/relationships/image" Target="../media/image84.svg"/><Relationship Id="rId4" Type="http://schemas.openxmlformats.org/officeDocument/2006/relationships/image" Target="../media/image3.svg"/><Relationship Id="rId9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9451627">
            <a:off x="-1353129" y="-1492681"/>
            <a:ext cx="6707049" cy="5072968"/>
          </a:xfrm>
          <a:custGeom>
            <a:avLst/>
            <a:gdLst/>
            <a:ahLst/>
            <a:cxnLst/>
            <a:rect l="l" t="t" r="r" b="b"/>
            <a:pathLst>
              <a:path w="6707049" h="5072968">
                <a:moveTo>
                  <a:pt x="0" y="0"/>
                </a:moveTo>
                <a:lnTo>
                  <a:pt x="6707049" y="0"/>
                </a:lnTo>
                <a:lnTo>
                  <a:pt x="6707049" y="5072968"/>
                </a:lnTo>
                <a:lnTo>
                  <a:pt x="0" y="507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13596" y="-3078771"/>
            <a:ext cx="6634070" cy="6597885"/>
          </a:xfrm>
          <a:custGeom>
            <a:avLst/>
            <a:gdLst/>
            <a:ahLst/>
            <a:cxnLst/>
            <a:rect l="l" t="t" r="r" b="b"/>
            <a:pathLst>
              <a:path w="6634070" h="6597885">
                <a:moveTo>
                  <a:pt x="0" y="0"/>
                </a:moveTo>
                <a:lnTo>
                  <a:pt x="6634070" y="0"/>
                </a:lnTo>
                <a:lnTo>
                  <a:pt x="6634070" y="6597884"/>
                </a:lnTo>
                <a:lnTo>
                  <a:pt x="0" y="6597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75578" y="4792163"/>
            <a:ext cx="8136843" cy="99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232" dirty="0">
                <a:solidFill>
                  <a:srgbClr val="5CE1E6"/>
                </a:solidFill>
                <a:latin typeface="Poppins"/>
              </a:rPr>
              <a:t>DIPLOMADO EN CIENCIA DE DATOS</a:t>
            </a:r>
          </a:p>
          <a:p>
            <a:pPr algn="ctr">
              <a:lnSpc>
                <a:spcPts val="3879"/>
              </a:lnSpc>
            </a:pPr>
            <a:r>
              <a:rPr lang="en-US" sz="2800" dirty="0" err="1">
                <a:solidFill>
                  <a:srgbClr val="5CE1E6"/>
                </a:solidFill>
                <a:latin typeface="Poppins"/>
              </a:rPr>
              <a:t>Uptc</a:t>
            </a:r>
            <a:r>
              <a:rPr lang="en-US" sz="2800" dirty="0">
                <a:solidFill>
                  <a:srgbClr val="5CE1E6"/>
                </a:solidFill>
                <a:latin typeface="Poppins"/>
              </a:rPr>
              <a:t> – </a:t>
            </a:r>
            <a:r>
              <a:rPr lang="en-US" sz="2800" dirty="0" err="1">
                <a:solidFill>
                  <a:srgbClr val="5CE1E6"/>
                </a:solidFill>
                <a:latin typeface="Poppins"/>
              </a:rPr>
              <a:t>cohorte</a:t>
            </a:r>
            <a:r>
              <a:rPr lang="en-US" sz="2800" dirty="0">
                <a:solidFill>
                  <a:srgbClr val="5CE1E6"/>
                </a:solidFill>
                <a:latin typeface="Poppins"/>
              </a:rPr>
              <a:t>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33614" y="2282986"/>
            <a:ext cx="1162076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s-CO" sz="5000" dirty="0">
                <a:solidFill>
                  <a:srgbClr val="FFFFFF"/>
                </a:solidFill>
                <a:latin typeface="Poppins Bold"/>
              </a:rPr>
              <a:t>Análisis y Visualización de datos con </a:t>
            </a:r>
            <a:r>
              <a:rPr lang="es-CO" sz="5000" dirty="0" err="1">
                <a:solidFill>
                  <a:srgbClr val="FFFFFF"/>
                </a:solidFill>
                <a:latin typeface="Poppins Bold"/>
              </a:rPr>
              <a:t>PowerBI</a:t>
            </a:r>
            <a:endParaRPr lang="en-US" sz="5000" dirty="0">
              <a:solidFill>
                <a:srgbClr val="FFFFFF"/>
              </a:solidFill>
              <a:latin typeface="Poppins Bold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AFC8259-9F39-40D2-9F03-AFB60CB5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172" y="6753605"/>
            <a:ext cx="3121652" cy="265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E4D126-8803-4959-80D5-916E4F827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09" y="0"/>
            <a:ext cx="11582400" cy="115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7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572FE74-8D47-44C3-BB05-3B68A05D6917}"/>
              </a:ext>
            </a:extLst>
          </p:cNvPr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Plataformas de Visualización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3074" name="Picture 2" descr="Marketplace - Tableau">
            <a:extLst>
              <a:ext uri="{FF2B5EF4-FFF2-40B4-BE49-F238E27FC236}">
                <a16:creationId xmlns:a16="http://schemas.microsoft.com/office/drawing/2014/main" id="{7D473DF2-5BDD-40A0-9F90-0A84DF9E6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27" y="3089041"/>
            <a:ext cx="3271593" cy="183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celeradores de Tableau">
            <a:extLst>
              <a:ext uri="{FF2B5EF4-FFF2-40B4-BE49-F238E27FC236}">
                <a16:creationId xmlns:a16="http://schemas.microsoft.com/office/drawing/2014/main" id="{CE700A21-6529-45B0-9D94-B512C6185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3" y="5634523"/>
            <a:ext cx="5487980" cy="30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stión de Versiones en Looker Studio - Nexeus Big Data Analytics">
            <a:extLst>
              <a:ext uri="{FF2B5EF4-FFF2-40B4-BE49-F238E27FC236}">
                <a16:creationId xmlns:a16="http://schemas.microsoft.com/office/drawing/2014/main" id="{F3D47496-53EF-4C5A-950A-E6A96645B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480" y="267158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ooker Studio | Google for Developers">
            <a:extLst>
              <a:ext uri="{FF2B5EF4-FFF2-40B4-BE49-F238E27FC236}">
                <a16:creationId xmlns:a16="http://schemas.microsoft.com/office/drawing/2014/main" id="{16CEC5FC-E113-4408-A0FC-A014EB055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6" y="5634523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What is Power BI? - Beginner's Guide to Power BI | DataCamp">
            <a:extLst>
              <a:ext uri="{FF2B5EF4-FFF2-40B4-BE49-F238E27FC236}">
                <a16:creationId xmlns:a16="http://schemas.microsoft.com/office/drawing/2014/main" id="{281D7270-BBFC-4628-B916-F58D5FFB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75" y="2875163"/>
            <a:ext cx="2290250" cy="225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 descr="Dashboard Power Bi&#10;">
            <a:extLst>
              <a:ext uri="{FF2B5EF4-FFF2-40B4-BE49-F238E27FC236}">
                <a16:creationId xmlns:a16="http://schemas.microsoft.com/office/drawing/2014/main" id="{85032863-CB14-4A79-975D-383F7DEBBF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6" descr="Intro to dashboards for Power BI designers - Power BI | Microsoft Learn">
            <a:extLst>
              <a:ext uri="{FF2B5EF4-FFF2-40B4-BE49-F238E27FC236}">
                <a16:creationId xmlns:a16="http://schemas.microsoft.com/office/drawing/2014/main" id="{EDE6BEB0-6966-421E-914F-41C77704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750" y="5634523"/>
            <a:ext cx="4290500" cy="29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98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668000" y="3103959"/>
            <a:ext cx="5804425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PowerBI</a:t>
            </a:r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Plataforma de visualización de datos especializada para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reporting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disciplinas como Business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Intelligence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Data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Analytics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(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descriptive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Servicios: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PowerBI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Desktop: Plataforma de desarrollo local para visualización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PowerBI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Service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: Plataforma en la nube destinada a la publicación de reportes y trabajo colaborativo.</a:t>
            </a:r>
          </a:p>
          <a:p>
            <a:pPr algn="just"/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5924550" y="800100"/>
            <a:ext cx="643890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¿Qué es </a:t>
            </a:r>
            <a:r>
              <a:rPr lang="es-CO" sz="3999" dirty="0" err="1">
                <a:solidFill>
                  <a:srgbClr val="1B4A9B"/>
                </a:solidFill>
                <a:latin typeface="Poppins Bold Italics"/>
              </a:rPr>
              <a:t>PowerBI</a:t>
            </a: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?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8196" name="Picture 4" descr="What is Power BI? - Beginner's Guide to Power BI | DataCamp">
            <a:extLst>
              <a:ext uri="{FF2B5EF4-FFF2-40B4-BE49-F238E27FC236}">
                <a16:creationId xmlns:a16="http://schemas.microsoft.com/office/drawing/2014/main" id="{40265732-E9D5-4F00-AB4C-6F143A32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292" y="7581900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ntro to dashboards for Power BI designers - Power BI | Microsoft Learn">
            <a:extLst>
              <a:ext uri="{FF2B5EF4-FFF2-40B4-BE49-F238E27FC236}">
                <a16:creationId xmlns:a16="http://schemas.microsoft.com/office/drawing/2014/main" id="{029C06DD-61A3-4CA8-A717-1B8730620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37" y="2259042"/>
            <a:ext cx="7403560" cy="51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68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5924550" y="800100"/>
            <a:ext cx="643890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¿Qué es </a:t>
            </a:r>
            <a:r>
              <a:rPr lang="es-CO" sz="3999" dirty="0" err="1">
                <a:solidFill>
                  <a:srgbClr val="1B4A9B"/>
                </a:solidFill>
                <a:latin typeface="Poppins Bold Italics"/>
              </a:rPr>
              <a:t>PowerBI</a:t>
            </a: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?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9218" name="Picture 2" descr="Qué es Power BI Desktop? - Power BI | Microsoft Learn">
            <a:extLst>
              <a:ext uri="{FF2B5EF4-FFF2-40B4-BE49-F238E27FC236}">
                <a16:creationId xmlns:a16="http://schemas.microsoft.com/office/drawing/2014/main" id="{1D43090C-A8FD-46CC-B7EC-09723E77F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42102"/>
            <a:ext cx="7620000" cy="404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overse por el servicio Power BI - Power BI | Microsoft Learn">
            <a:extLst>
              <a:ext uri="{FF2B5EF4-FFF2-40B4-BE49-F238E27FC236}">
                <a16:creationId xmlns:a16="http://schemas.microsoft.com/office/drawing/2014/main" id="{C46ED24B-984E-41B2-8C63-AD631A15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293" y="3442102"/>
            <a:ext cx="7890346" cy="404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37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5924550" y="800100"/>
            <a:ext cx="7258050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Componentes de </a:t>
            </a:r>
            <a:r>
              <a:rPr lang="es-CO" sz="3999" dirty="0" err="1">
                <a:solidFill>
                  <a:srgbClr val="1B4A9B"/>
                </a:solidFill>
                <a:latin typeface="Poppins Bold Italics"/>
              </a:rPr>
              <a:t>PowerBI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92DDBD19-79D9-4918-B9EB-F4CB2B0B5892}"/>
              </a:ext>
            </a:extLst>
          </p:cNvPr>
          <p:cNvSpPr txBox="1"/>
          <p:nvPr/>
        </p:nvSpPr>
        <p:spPr>
          <a:xfrm>
            <a:off x="10857659" y="3390900"/>
            <a:ext cx="5804425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</a:t>
            </a:r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Query</a:t>
            </a:r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: 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Plataforma de desarrollo de procesos ETL.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Power</a:t>
            </a:r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Pivot</a:t>
            </a:r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: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Plataforma de desarrollo de modelos de datos en su arquitectura SQL.</a:t>
            </a:r>
          </a:p>
          <a:p>
            <a:pPr algn="just"/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0242" name="Picture 2" descr="How to use Power Query in Excel with examples">
            <a:extLst>
              <a:ext uri="{FF2B5EF4-FFF2-40B4-BE49-F238E27FC236}">
                <a16:creationId xmlns:a16="http://schemas.microsoft.com/office/drawing/2014/main" id="{7F5AF58F-A44A-4997-ABB2-6066C8C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94" y="1729316"/>
            <a:ext cx="4502156" cy="394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escubre las diferencias entre Power Query, Power BI y Power Pivot - Excel  y VBA">
            <a:extLst>
              <a:ext uri="{FF2B5EF4-FFF2-40B4-BE49-F238E27FC236}">
                <a16:creationId xmlns:a16="http://schemas.microsoft.com/office/drawing/2014/main" id="{56E44C7E-1F0F-4594-B9A4-A46269EA8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2" y="5994283"/>
            <a:ext cx="6872340" cy="3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E69B0826-3BC2-4D97-9C32-EE00BCDF71CD}"/>
              </a:ext>
            </a:extLst>
          </p:cNvPr>
          <p:cNvSpPr/>
          <p:nvPr/>
        </p:nvSpPr>
        <p:spPr>
          <a:xfrm>
            <a:off x="8289472" y="3541568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E7FE99CD-6FB2-4D92-AB08-9F41E86FE7B6}"/>
              </a:ext>
            </a:extLst>
          </p:cNvPr>
          <p:cNvSpPr/>
          <p:nvPr/>
        </p:nvSpPr>
        <p:spPr>
          <a:xfrm>
            <a:off x="8371116" y="6896100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8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9601200" y="2361858"/>
            <a:ext cx="7537503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Importación: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Los datos son copiados desde un repositorio local al entorno de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PowerBI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Direct 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Query</a:t>
            </a:r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Los datos no son copiados, sino que son ingresados a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PowerBI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a través de un ”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Pull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” o llamado de datos directo a partir de algún tipo de base de datos.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Live 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Connection</a:t>
            </a:r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Lectura de datos desde un conjunto de datos presente en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PowerBI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Service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M:odelo Compuesto: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Lectura de datos a partir de múltiples formas de importación.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5342324" y="800100"/>
            <a:ext cx="7603351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Tipos de conexión de datos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F3A9F6-766A-4E92-BD3B-DE64DFC4E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329" y="1866900"/>
            <a:ext cx="6010993" cy="80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7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5342324" y="800100"/>
            <a:ext cx="7603351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Importando datos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62AE42-CD52-4F5F-B190-BA1A84F75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599" y="2095500"/>
            <a:ext cx="14020800" cy="71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9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5342324" y="800100"/>
            <a:ext cx="7603351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Modelo datos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5B37F9-BBEC-4BF1-9560-DE696F3AA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9848" y="2171700"/>
            <a:ext cx="13888304" cy="704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823562" y="755048"/>
            <a:ext cx="12640876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Preparación de datos (ETL)-Transformaciones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4D161655-9F6C-497A-9F43-4BCEF03AC7EF}"/>
              </a:ext>
            </a:extLst>
          </p:cNvPr>
          <p:cNvSpPr txBox="1"/>
          <p:nvPr/>
        </p:nvSpPr>
        <p:spPr>
          <a:xfrm>
            <a:off x="8001000" y="1666739"/>
            <a:ext cx="8153400" cy="812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Conceptos: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Power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Query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es una herramienta de tratado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Magia: Colección de pasos que se realizan para llegar a un resultado que permite retroceder o avanzar sin modificar el origen de los datos.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Transformaciones 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comúnes</a:t>
            </a:r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Cambiar tipo de dato.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Agregar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queries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Separar/agregar columnas.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Combinar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queries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Remplazar valores.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Filtrar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Eliminar valores.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Examinar calidad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Limpiar valores faltantes.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Eliminar duplicados.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Cargar los datos en </a:t>
            </a:r>
            <a:r>
              <a:rPr lang="es-CO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PowerBi</a:t>
            </a:r>
            <a:r>
              <a:rPr lang="es-CO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A4E0CC-F1A4-45E2-831E-1D153221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674" y="1326076"/>
            <a:ext cx="2146465" cy="242522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10578D9-157C-4305-98F1-9D4B699C8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952" y="5476186"/>
            <a:ext cx="4351251" cy="12262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211432-5D70-4FB0-A3D9-E829EA715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952" y="3939454"/>
            <a:ext cx="4351251" cy="13660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621CC1-EBCB-4EA9-8F27-93085F18F7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3862" y="7103037"/>
            <a:ext cx="3174088" cy="26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2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823562" y="755048"/>
            <a:ext cx="13330838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Preparación de datos (ETL)- Combinación/anexos 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4D161655-9F6C-497A-9F43-4BCEF03AC7EF}"/>
              </a:ext>
            </a:extLst>
          </p:cNvPr>
          <p:cNvSpPr txBox="1"/>
          <p:nvPr/>
        </p:nvSpPr>
        <p:spPr>
          <a:xfrm>
            <a:off x="8414679" y="3481506"/>
            <a:ext cx="8153400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Conceptos: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Las combinaciones de tablas son uniones no relacionales entre dos o más tablas, útil para anexar registros a una tabla pre existente.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Agregar nuevos registros a la tabla fact.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A4E0CC-F1A4-45E2-831E-1D153221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952" y="1973296"/>
            <a:ext cx="2146465" cy="242522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A1EB6D6-0A87-4710-91BD-7F9F6E740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921" y="1943358"/>
            <a:ext cx="2689280" cy="21667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2E1856A-A4F9-471B-8ECC-463BAC5A8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9921" y="4693228"/>
            <a:ext cx="5334000" cy="19671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C6F6901-D994-45A7-AAA3-B7ECFE0268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4709" y="7189071"/>
            <a:ext cx="2324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1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D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ata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Analytics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B628946-5228-49B1-AAC3-9103D8F28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2324100"/>
            <a:ext cx="7626839" cy="6590331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BEE5572D-FD97-4058-A28A-20E1AE29D787}"/>
              </a:ext>
            </a:extLst>
          </p:cNvPr>
          <p:cNvSpPr txBox="1"/>
          <p:nvPr/>
        </p:nvSpPr>
        <p:spPr>
          <a:xfrm>
            <a:off x="10193472" y="3051879"/>
            <a:ext cx="656648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Data 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Analytics</a:t>
            </a:r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Conjunto de procesos, técnicas, tecnologías y herramientas que permiten convertir datos estructurados y no estructurados en: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Descripción de acontecimientos.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Explicación de acontecimientos.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Predicción de comportamientos.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Prescripción de comportamientos.</a:t>
            </a:r>
          </a:p>
        </p:txBody>
      </p:sp>
    </p:spTree>
    <p:extLst>
      <p:ext uri="{BB962C8B-B14F-4D97-AF65-F5344CB8AC3E}">
        <p14:creationId xmlns:p14="http://schemas.microsoft.com/office/powerpoint/2010/main" val="2743721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823562" y="755048"/>
            <a:ext cx="13330838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Preparación de datos (ETL)- Uniones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4D161655-9F6C-497A-9F43-4BCEF03AC7EF}"/>
              </a:ext>
            </a:extLst>
          </p:cNvPr>
          <p:cNvSpPr txBox="1"/>
          <p:nvPr/>
        </p:nvSpPr>
        <p:spPr>
          <a:xfrm>
            <a:off x="8354291" y="2108510"/>
            <a:ext cx="81534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Conceptos: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Las uniones corresponden a manipulaciones de las tablas de datos en el mismo sentido en que se mezclan tablas relacionales.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A4E0CC-F1A4-45E2-831E-1D153221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952" y="1973296"/>
            <a:ext cx="2146465" cy="24252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58FD65-F007-41D6-ADD5-4904E61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4754439"/>
            <a:ext cx="4960958" cy="4448492"/>
          </a:xfrm>
          <a:prstGeom prst="rect">
            <a:avLst/>
          </a:prstGeom>
        </p:spPr>
      </p:pic>
      <p:sp>
        <p:nvSpPr>
          <p:cNvPr id="12" name="TextBox 30">
            <a:extLst>
              <a:ext uri="{FF2B5EF4-FFF2-40B4-BE49-F238E27FC236}">
                <a16:creationId xmlns:a16="http://schemas.microsoft.com/office/drawing/2014/main" id="{E27EDB9D-7DA4-4B76-8C4E-E9B3437783D1}"/>
              </a:ext>
            </a:extLst>
          </p:cNvPr>
          <p:cNvSpPr txBox="1"/>
          <p:nvPr/>
        </p:nvSpPr>
        <p:spPr>
          <a:xfrm>
            <a:off x="8534400" y="6978685"/>
            <a:ext cx="8153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Agregar un nuevo campo a la tabla </a:t>
            </a:r>
            <a:r>
              <a:rPr lang="es-CO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fact</a:t>
            </a:r>
            <a:r>
              <a:rPr lang="es-CO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mediante un INNER JOIN.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D510ACF-93C8-4171-9102-528D06E94D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2195266"/>
            <a:ext cx="2146464" cy="162518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E4DB96A-B45A-4018-B098-B998A18074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8981" y="4013115"/>
            <a:ext cx="5544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48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823562" y="755048"/>
            <a:ext cx="13330838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Preparación de datos (ETL)- </a:t>
            </a:r>
            <a:r>
              <a:rPr lang="es-CO" sz="3999" dirty="0" err="1">
                <a:solidFill>
                  <a:srgbClr val="1B4A9B"/>
                </a:solidFill>
                <a:latin typeface="Poppins Bold Italics"/>
              </a:rPr>
              <a:t>Add</a:t>
            </a: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 </a:t>
            </a:r>
            <a:r>
              <a:rPr lang="es-CO" sz="3999" dirty="0" err="1">
                <a:solidFill>
                  <a:srgbClr val="1B4A9B"/>
                </a:solidFill>
                <a:latin typeface="Poppins Bold Italics"/>
              </a:rPr>
              <a:t>Column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4D161655-9F6C-497A-9F43-4BCEF03AC7EF}"/>
              </a:ext>
            </a:extLst>
          </p:cNvPr>
          <p:cNvSpPr txBox="1"/>
          <p:nvPr/>
        </p:nvSpPr>
        <p:spPr>
          <a:xfrm>
            <a:off x="10063448" y="2376237"/>
            <a:ext cx="670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Agregar la columna “valor _venta”</a:t>
            </a: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A4E0CC-F1A4-45E2-831E-1D153221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952" y="1973296"/>
            <a:ext cx="2146465" cy="24252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A393C9-F905-4207-8FA4-7B5C0F834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5025853"/>
            <a:ext cx="6611273" cy="419158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2B6377-5216-4D7E-B960-652E7490E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4536776"/>
            <a:ext cx="3581400" cy="437400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A0D13FB-30AE-4DA9-97F1-90ABF07E77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2581990"/>
            <a:ext cx="4021608" cy="18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32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823562" y="755048"/>
            <a:ext cx="13330838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Modelado de datos en </a:t>
            </a:r>
            <a:r>
              <a:rPr lang="es-CO" sz="3999" dirty="0" err="1">
                <a:solidFill>
                  <a:srgbClr val="1B4A9B"/>
                </a:solidFill>
                <a:latin typeface="Poppins Bold Italics"/>
              </a:rPr>
              <a:t>PowerBI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4D161655-9F6C-497A-9F43-4BCEF03AC7EF}"/>
              </a:ext>
            </a:extLst>
          </p:cNvPr>
          <p:cNvSpPr txBox="1"/>
          <p:nvPr/>
        </p:nvSpPr>
        <p:spPr>
          <a:xfrm>
            <a:off x="8991600" y="3543300"/>
            <a:ext cx="80010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Modelo de datos Relacionales en 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PowerBI</a:t>
            </a:r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: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Corresponde a establecer la correcta normalización de las tablas y sus relaciones.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El motor de modelo de datos recibe el nombre de </a:t>
            </a:r>
            <a:r>
              <a:rPr lang="es-CO" sz="2400" b="1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Vertipaq</a:t>
            </a:r>
            <a:r>
              <a:rPr lang="es-CO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 encarga de realizar todas las operaciones de análisis de datos (filtrados entre tablas).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Alto desempeño, permite consultar diferentes datos en contextos específicos sin programación explicita por parte del usuario.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Permite ciclos de desarrollo muy cortos.</a:t>
            </a:r>
          </a:p>
        </p:txBody>
      </p:sp>
      <p:pic>
        <p:nvPicPr>
          <p:cNvPr id="1026" name="Picture 2" descr="Bases de datos relacionales | Alura Cursos Online">
            <a:extLst>
              <a:ext uri="{FF2B5EF4-FFF2-40B4-BE49-F238E27FC236}">
                <a16:creationId xmlns:a16="http://schemas.microsoft.com/office/drawing/2014/main" id="{EA32A141-6008-49CF-A55A-E818EBB72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41" y="3166670"/>
            <a:ext cx="6424119" cy="561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960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823562" y="755048"/>
            <a:ext cx="12640876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Modelado de datos - Relaciones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BFA91C-69F3-4929-AD03-D83F5062D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777" y="2095500"/>
            <a:ext cx="16458446" cy="743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32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823562" y="755048"/>
            <a:ext cx="12640876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Modelado de datos - Relaciones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8E88C3-929C-4CEA-9F8C-3490C30AC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883" y="2171700"/>
            <a:ext cx="15856233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2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8E4-E3CF-48BF-B7BC-F3BF00FE5ECA}"/>
              </a:ext>
            </a:extLst>
          </p:cNvPr>
          <p:cNvSpPr txBox="1"/>
          <p:nvPr/>
        </p:nvSpPr>
        <p:spPr>
          <a:xfrm>
            <a:off x="2823562" y="755048"/>
            <a:ext cx="12640876" cy="60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Modelado de datos - Relaciones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8E88C3-929C-4CEA-9F8C-3490C30AC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883" y="2171700"/>
            <a:ext cx="15856233" cy="6781800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B64E4C30-8B55-4EFA-9F2A-FD3070F86B66}"/>
              </a:ext>
            </a:extLst>
          </p:cNvPr>
          <p:cNvSpPr txBox="1"/>
          <p:nvPr/>
        </p:nvSpPr>
        <p:spPr>
          <a:xfrm>
            <a:off x="762000" y="9272478"/>
            <a:ext cx="3352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Fact</a:t>
            </a:r>
            <a:r>
              <a:rPr lang="es-CO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table</a:t>
            </a:r>
            <a:endParaRPr lang="es-CO" sz="3200" b="1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192EC549-885D-4B00-947A-2FF0286F967C}"/>
              </a:ext>
            </a:extLst>
          </p:cNvPr>
          <p:cNvSpPr txBox="1"/>
          <p:nvPr/>
        </p:nvSpPr>
        <p:spPr>
          <a:xfrm>
            <a:off x="8610600" y="9531952"/>
            <a:ext cx="3581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Dimension</a:t>
            </a:r>
            <a:r>
              <a:rPr lang="es-CO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table</a:t>
            </a:r>
            <a:endParaRPr lang="es-CO" sz="3200" b="1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A152EEA-89B4-4D55-8771-EF29B701843A}"/>
              </a:ext>
            </a:extLst>
          </p:cNvPr>
          <p:cNvCxnSpPr>
            <a:cxnSpLocks/>
          </p:cNvCxnSpPr>
          <p:nvPr/>
        </p:nvCxnSpPr>
        <p:spPr>
          <a:xfrm flipV="1">
            <a:off x="2362200" y="7886700"/>
            <a:ext cx="175260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B1A505B-721A-4179-BA8A-ED7B7ACC51C2}"/>
              </a:ext>
            </a:extLst>
          </p:cNvPr>
          <p:cNvCxnSpPr>
            <a:cxnSpLocks/>
          </p:cNvCxnSpPr>
          <p:nvPr/>
        </p:nvCxnSpPr>
        <p:spPr>
          <a:xfrm flipV="1">
            <a:off x="12212782" y="7124700"/>
            <a:ext cx="2417618" cy="251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0C40266-186B-4FE1-BD8E-2D103BD78742}"/>
              </a:ext>
            </a:extLst>
          </p:cNvPr>
          <p:cNvCxnSpPr>
            <a:cxnSpLocks/>
          </p:cNvCxnSpPr>
          <p:nvPr/>
        </p:nvCxnSpPr>
        <p:spPr>
          <a:xfrm flipH="1" flipV="1">
            <a:off x="11326091" y="8953500"/>
            <a:ext cx="342900" cy="439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D77A3F-A2B4-4D3B-BD3E-FF2762A29E07}"/>
              </a:ext>
            </a:extLst>
          </p:cNvPr>
          <p:cNvCxnSpPr>
            <a:cxnSpLocks/>
          </p:cNvCxnSpPr>
          <p:nvPr/>
        </p:nvCxnSpPr>
        <p:spPr>
          <a:xfrm flipH="1" flipV="1">
            <a:off x="11811000" y="5143500"/>
            <a:ext cx="228600" cy="4249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o 1">
            <a:extLst>
              <a:ext uri="{FF2B5EF4-FFF2-40B4-BE49-F238E27FC236}">
                <a16:creationId xmlns:a16="http://schemas.microsoft.com/office/drawing/2014/main" id="{0F9614D6-E6A7-4736-9542-26C3E73729C9}"/>
              </a:ext>
            </a:extLst>
          </p:cNvPr>
          <p:cNvSpPr/>
          <p:nvPr/>
        </p:nvSpPr>
        <p:spPr>
          <a:xfrm>
            <a:off x="4135582" y="4808559"/>
            <a:ext cx="3200400" cy="3810000"/>
          </a:xfrm>
          <a:prstGeom prst="frame">
            <a:avLst>
              <a:gd name="adj1" fmla="val 507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Marco 12">
            <a:extLst>
              <a:ext uri="{FF2B5EF4-FFF2-40B4-BE49-F238E27FC236}">
                <a16:creationId xmlns:a16="http://schemas.microsoft.com/office/drawing/2014/main" id="{6FC5824F-B71F-40A5-B8C4-C35B24E246AD}"/>
              </a:ext>
            </a:extLst>
          </p:cNvPr>
          <p:cNvSpPr/>
          <p:nvPr/>
        </p:nvSpPr>
        <p:spPr>
          <a:xfrm>
            <a:off x="10111220" y="6313278"/>
            <a:ext cx="2772641" cy="2564022"/>
          </a:xfrm>
          <a:prstGeom prst="frame">
            <a:avLst>
              <a:gd name="adj1" fmla="val 507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Marco 14">
            <a:extLst>
              <a:ext uri="{FF2B5EF4-FFF2-40B4-BE49-F238E27FC236}">
                <a16:creationId xmlns:a16="http://schemas.microsoft.com/office/drawing/2014/main" id="{77F00D58-B07D-441D-9D2B-18CE2DCE835C}"/>
              </a:ext>
            </a:extLst>
          </p:cNvPr>
          <p:cNvSpPr/>
          <p:nvPr/>
        </p:nvSpPr>
        <p:spPr>
          <a:xfrm>
            <a:off x="13675156" y="4457700"/>
            <a:ext cx="2784763" cy="2514600"/>
          </a:xfrm>
          <a:prstGeom prst="frame">
            <a:avLst>
              <a:gd name="adj1" fmla="val 507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Marco 16">
            <a:extLst>
              <a:ext uri="{FF2B5EF4-FFF2-40B4-BE49-F238E27FC236}">
                <a16:creationId xmlns:a16="http://schemas.microsoft.com/office/drawing/2014/main" id="{ABBF0A07-7D9F-4DAF-B329-183821E0B700}"/>
              </a:ext>
            </a:extLst>
          </p:cNvPr>
          <p:cNvSpPr/>
          <p:nvPr/>
        </p:nvSpPr>
        <p:spPr>
          <a:xfrm>
            <a:off x="10553700" y="2991885"/>
            <a:ext cx="2772641" cy="1903001"/>
          </a:xfrm>
          <a:prstGeom prst="frame">
            <a:avLst>
              <a:gd name="adj1" fmla="val 507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Marco 17">
            <a:extLst>
              <a:ext uri="{FF2B5EF4-FFF2-40B4-BE49-F238E27FC236}">
                <a16:creationId xmlns:a16="http://schemas.microsoft.com/office/drawing/2014/main" id="{5919EEE7-79F6-4356-9435-4244081DC76D}"/>
              </a:ext>
            </a:extLst>
          </p:cNvPr>
          <p:cNvSpPr/>
          <p:nvPr/>
        </p:nvSpPr>
        <p:spPr>
          <a:xfrm>
            <a:off x="2139735" y="2991885"/>
            <a:ext cx="2432265" cy="2112452"/>
          </a:xfrm>
          <a:prstGeom prst="frame">
            <a:avLst>
              <a:gd name="adj1" fmla="val 507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Marco 18">
            <a:extLst>
              <a:ext uri="{FF2B5EF4-FFF2-40B4-BE49-F238E27FC236}">
                <a16:creationId xmlns:a16="http://schemas.microsoft.com/office/drawing/2014/main" id="{22AE2F6F-15B9-4290-B7CA-FC3822F6A877}"/>
              </a:ext>
            </a:extLst>
          </p:cNvPr>
          <p:cNvSpPr/>
          <p:nvPr/>
        </p:nvSpPr>
        <p:spPr>
          <a:xfrm>
            <a:off x="7377807" y="2530056"/>
            <a:ext cx="2733413" cy="2278503"/>
          </a:xfrm>
          <a:prstGeom prst="frame">
            <a:avLst>
              <a:gd name="adj1" fmla="val 507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Marco 19">
            <a:extLst>
              <a:ext uri="{FF2B5EF4-FFF2-40B4-BE49-F238E27FC236}">
                <a16:creationId xmlns:a16="http://schemas.microsoft.com/office/drawing/2014/main" id="{7C98A9FF-FC01-459C-993C-FFEE15C56CA3}"/>
              </a:ext>
            </a:extLst>
          </p:cNvPr>
          <p:cNvSpPr/>
          <p:nvPr/>
        </p:nvSpPr>
        <p:spPr>
          <a:xfrm>
            <a:off x="1511210" y="5270915"/>
            <a:ext cx="2624372" cy="1874166"/>
          </a:xfrm>
          <a:prstGeom prst="frame">
            <a:avLst>
              <a:gd name="adj1" fmla="val 507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172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Visualización básica de datos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2742E7-B94A-45CF-AECB-0CFD90867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09900"/>
            <a:ext cx="9890487" cy="5304672"/>
          </a:xfrm>
          <a:prstGeom prst="rect">
            <a:avLst/>
          </a:prstGeom>
        </p:spPr>
      </p:pic>
      <p:sp>
        <p:nvSpPr>
          <p:cNvPr id="9" name="TextBox 30">
            <a:extLst>
              <a:ext uri="{FF2B5EF4-FFF2-40B4-BE49-F238E27FC236}">
                <a16:creationId xmlns:a16="http://schemas.microsoft.com/office/drawing/2014/main" id="{C372D917-0D21-42C2-962D-4C4754ED3746}"/>
              </a:ext>
            </a:extLst>
          </p:cNvPr>
          <p:cNvSpPr txBox="1"/>
          <p:nvPr/>
        </p:nvSpPr>
        <p:spPr>
          <a:xfrm>
            <a:off x="11273824" y="2810628"/>
            <a:ext cx="5834615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KPIs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gráficos de barras.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gráficos de barras con división de color.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gráficos de dona.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gráficos de embudo.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gráficos de línea múltiple.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un gráfico de mapa.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Objetivos: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KPIs</a:t>
            </a: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Cantidades totales por categoría.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Porcentajes.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Jerarquías.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Time </a:t>
            </a:r>
            <a:r>
              <a:rPr lang="es-CO" sz="2400" dirty="0" err="1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intelligence</a:t>
            </a: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Geovisualización</a:t>
            </a: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93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Filtrado básico de datos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C9160E8-2813-4543-B57A-7672B4F88B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09901"/>
            <a:ext cx="9890487" cy="5304672"/>
          </a:xfrm>
          <a:prstGeom prst="rect">
            <a:avLst/>
          </a:prstGeom>
        </p:spPr>
      </p:pic>
      <p:sp>
        <p:nvSpPr>
          <p:cNvPr id="14" name="TextBox 30">
            <a:extLst>
              <a:ext uri="{FF2B5EF4-FFF2-40B4-BE49-F238E27FC236}">
                <a16:creationId xmlns:a16="http://schemas.microsoft.com/office/drawing/2014/main" id="{CADDA6CD-9F25-4D1F-8B14-D400EA2C034A}"/>
              </a:ext>
            </a:extLst>
          </p:cNvPr>
          <p:cNvSpPr txBox="1"/>
          <p:nvPr/>
        </p:nvSpPr>
        <p:spPr>
          <a:xfrm>
            <a:off x="11273824" y="2810628"/>
            <a:ext cx="5834615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top y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bottom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5.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gráficos de tablas.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gráficos de barras agrupadas.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gráficos de dona por cuartos de año.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Objetivos: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Filtrado básico para jerarquías.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Reporte de desempeño.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Porcentaje y cantidades totales por periodo del año.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19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Filtrado básico de datos 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CADDA6CD-9F25-4D1F-8B14-D400EA2C034A}"/>
              </a:ext>
            </a:extLst>
          </p:cNvPr>
          <p:cNvSpPr txBox="1"/>
          <p:nvPr/>
        </p:nvSpPr>
        <p:spPr>
          <a:xfrm>
            <a:off x="11273824" y="2810628"/>
            <a:ext cx="5834615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top y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bottom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5.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gráficos de matriz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gráficos de barras apiladas.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Objetivos: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Filtrado básico para jerarquías.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Reporte de desempeño por categorías específicas.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Porcentaje y cantidades totales por criterio en una categoría.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5101F38-8A4B-4DCD-B661-62B8BDC72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1" y="3015343"/>
            <a:ext cx="9890486" cy="52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69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Filtrado dinámico de datos datos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CADDA6CD-9F25-4D1F-8B14-D400EA2C034A}"/>
              </a:ext>
            </a:extLst>
          </p:cNvPr>
          <p:cNvSpPr txBox="1"/>
          <p:nvPr/>
        </p:nvSpPr>
        <p:spPr>
          <a:xfrm>
            <a:off x="11273824" y="2810628"/>
            <a:ext cx="5834615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un filtro dinámico tipo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slicer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un filtro dinámico tipo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dropdown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Objetivos: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Filtrado dinámico de datos por fecha.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Filtrado dinámico de datos por lista.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D95F5A3-D170-4A16-80B9-17A46F228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23" y="3015343"/>
            <a:ext cx="9864463" cy="5304944"/>
          </a:xfrm>
          <a:prstGeom prst="rect">
            <a:avLst/>
          </a:prstGeom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A40F2149-CE58-46F2-B971-831481879DBD}"/>
              </a:ext>
            </a:extLst>
          </p:cNvPr>
          <p:cNvSpPr/>
          <p:nvPr/>
        </p:nvSpPr>
        <p:spPr>
          <a:xfrm>
            <a:off x="1485996" y="3619500"/>
            <a:ext cx="2095404" cy="1219200"/>
          </a:xfrm>
          <a:prstGeom prst="frame">
            <a:avLst>
              <a:gd name="adj1" fmla="val 1351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85A77580-85E5-468E-B856-E5D4AA276A30}"/>
              </a:ext>
            </a:extLst>
          </p:cNvPr>
          <p:cNvSpPr/>
          <p:nvPr/>
        </p:nvSpPr>
        <p:spPr>
          <a:xfrm>
            <a:off x="8276807" y="2837842"/>
            <a:ext cx="2095404" cy="1219200"/>
          </a:xfrm>
          <a:prstGeom prst="frame">
            <a:avLst>
              <a:gd name="adj1" fmla="val 1351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5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D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ata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Analytics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EE5572D-FD97-4058-A28A-20E1AE29D787}"/>
              </a:ext>
            </a:extLst>
          </p:cNvPr>
          <p:cNvSpPr txBox="1"/>
          <p:nvPr/>
        </p:nvSpPr>
        <p:spPr>
          <a:xfrm>
            <a:off x="10193472" y="3051879"/>
            <a:ext cx="656648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Data 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Analytics</a:t>
            </a:r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Conjunto de procesos, técnicas, tecnologías y herramientas que permiten convertir datos estructurados y no estructurados en: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Descripción de acontecimientos.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Explicación de acontecimientos.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Predicción de comportamientos.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Prescripción de comportamientos.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A14DB-DE56-41A8-8C35-9A2F6E6CC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6598" y="2446556"/>
            <a:ext cx="7937870" cy="53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8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Filtrado dinámico de datos datos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CADDA6CD-9F25-4D1F-8B14-D400EA2C034A}"/>
              </a:ext>
            </a:extLst>
          </p:cNvPr>
          <p:cNvSpPr txBox="1"/>
          <p:nvPr/>
        </p:nvSpPr>
        <p:spPr>
          <a:xfrm>
            <a:off x="11273824" y="2810628"/>
            <a:ext cx="5834615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un filtro dinámico tipo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slicer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un filtro dinámico tipo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dropdown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Objetivos: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Filtrado dinámico de datos por fecha.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Filtrado dinámico de datos por lista.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D95F5A3-D170-4A16-80B9-17A46F228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23" y="3015343"/>
            <a:ext cx="9864463" cy="5304944"/>
          </a:xfrm>
          <a:prstGeom prst="rect">
            <a:avLst/>
          </a:prstGeom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A40F2149-CE58-46F2-B971-831481879DBD}"/>
              </a:ext>
            </a:extLst>
          </p:cNvPr>
          <p:cNvSpPr/>
          <p:nvPr/>
        </p:nvSpPr>
        <p:spPr>
          <a:xfrm>
            <a:off x="1485996" y="3619500"/>
            <a:ext cx="2095404" cy="1219200"/>
          </a:xfrm>
          <a:prstGeom prst="frame">
            <a:avLst>
              <a:gd name="adj1" fmla="val 1351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85A77580-85E5-468E-B856-E5D4AA276A30}"/>
              </a:ext>
            </a:extLst>
          </p:cNvPr>
          <p:cNvSpPr/>
          <p:nvPr/>
        </p:nvSpPr>
        <p:spPr>
          <a:xfrm>
            <a:off x="8276807" y="2837842"/>
            <a:ext cx="2095404" cy="1219200"/>
          </a:xfrm>
          <a:prstGeom prst="frame">
            <a:avLst>
              <a:gd name="adj1" fmla="val 1351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23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Lenguaje DAX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CADDA6CD-9F25-4D1F-8B14-D400EA2C034A}"/>
              </a:ext>
            </a:extLst>
          </p:cNvPr>
          <p:cNvSpPr txBox="1"/>
          <p:nvPr/>
        </p:nvSpPr>
        <p:spPr>
          <a:xfrm>
            <a:off x="1331960" y="2921876"/>
            <a:ext cx="5834615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Conceptos básicos: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DAX o Data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Analysis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Expression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corresponde al </a:t>
            </a:r>
            <a:r>
              <a:rPr lang="es-CO" sz="2400" b="1" i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lenguaje de expresiones 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nativo de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Power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BI para el análisis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Permite generar manipulaciones al modelo de datos pata extraer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insights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Corresponde a una colección de funciones y operadores que permiten calcular</a:t>
            </a: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 valores, columnas, tablas y cálculos dinámicos.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" name="AutoShape 2" descr="Escritura de fórmulas de DAX para modelos de Power BI Desktop - Training |  Microsoft Learn">
            <a:extLst>
              <a:ext uri="{FF2B5EF4-FFF2-40B4-BE49-F238E27FC236}">
                <a16:creationId xmlns:a16="http://schemas.microsoft.com/office/drawing/2014/main" id="{CFFA48FD-01D9-484E-9182-7C192C7FFA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Uso de las funciones del iterador DAX en modelos de Power BI Desktop -  Training | Microsoft Learn">
            <a:extLst>
              <a:ext uri="{FF2B5EF4-FFF2-40B4-BE49-F238E27FC236}">
                <a16:creationId xmlns:a16="http://schemas.microsoft.com/office/drawing/2014/main" id="{CA194970-E928-4017-8E77-F6793D216A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0730" y="5143500"/>
            <a:ext cx="5018070" cy="50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Power BI Archives — Powered Solutions">
            <a:extLst>
              <a:ext uri="{FF2B5EF4-FFF2-40B4-BE49-F238E27FC236}">
                <a16:creationId xmlns:a16="http://schemas.microsoft.com/office/drawing/2014/main" id="{29FA11A0-9537-498C-A326-814D9F6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921876"/>
            <a:ext cx="8466667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urso Online Power BI: DAX contextos e iteración | Alura">
            <a:extLst>
              <a:ext uri="{FF2B5EF4-FFF2-40B4-BE49-F238E27FC236}">
                <a16:creationId xmlns:a16="http://schemas.microsoft.com/office/drawing/2014/main" id="{F5432C5D-57B2-4B08-B0D7-EA5136EB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861" y="685228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217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Lenguaje DAX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CADDA6CD-9F25-4D1F-8B14-D400EA2C034A}"/>
              </a:ext>
            </a:extLst>
          </p:cNvPr>
          <p:cNvSpPr txBox="1"/>
          <p:nvPr/>
        </p:nvSpPr>
        <p:spPr>
          <a:xfrm>
            <a:off x="1331960" y="2921876"/>
            <a:ext cx="5834615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Conceptos básicos: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El formato para llamar una columna de una tabla es </a:t>
            </a:r>
            <a:r>
              <a:rPr lang="es-CO" sz="2400" b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‘Tabla’[Nombre de columna].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El nombre de la tabla puede omitirse si el calculo se lleva a cabo sobre la tabla de interés.</a:t>
            </a:r>
            <a:endParaRPr lang="es-CO" sz="2400" dirty="0">
              <a:solidFill>
                <a:srgbClr val="00B0F0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" name="AutoShape 2" descr="Escritura de fórmulas de DAX para modelos de Power BI Desktop - Training |  Microsoft Learn">
            <a:extLst>
              <a:ext uri="{FF2B5EF4-FFF2-40B4-BE49-F238E27FC236}">
                <a16:creationId xmlns:a16="http://schemas.microsoft.com/office/drawing/2014/main" id="{CFFA48FD-01D9-484E-9182-7C192C7FFA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Uso de las funciones del iterador DAX en modelos de Power BI Desktop -  Training | Microsoft Learn">
            <a:extLst>
              <a:ext uri="{FF2B5EF4-FFF2-40B4-BE49-F238E27FC236}">
                <a16:creationId xmlns:a16="http://schemas.microsoft.com/office/drawing/2014/main" id="{CA194970-E928-4017-8E77-F6793D216A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0730" y="5143500"/>
            <a:ext cx="5018070" cy="50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Power BI Archives — Powered Solutions">
            <a:extLst>
              <a:ext uri="{FF2B5EF4-FFF2-40B4-BE49-F238E27FC236}">
                <a16:creationId xmlns:a16="http://schemas.microsoft.com/office/drawing/2014/main" id="{29FA11A0-9537-498C-A326-814D9F6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921876"/>
            <a:ext cx="8466667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urso Online Power BI: DAX contextos e iteración | Alura">
            <a:extLst>
              <a:ext uri="{FF2B5EF4-FFF2-40B4-BE49-F238E27FC236}">
                <a16:creationId xmlns:a16="http://schemas.microsoft.com/office/drawing/2014/main" id="{F5432C5D-57B2-4B08-B0D7-EA5136EB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861" y="685228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227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Sentencias DAX más relevantes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" name="AutoShape 2" descr="Escritura de fórmulas de DAX para modelos de Power BI Desktop - Training |  Microsoft Learn">
            <a:extLst>
              <a:ext uri="{FF2B5EF4-FFF2-40B4-BE49-F238E27FC236}">
                <a16:creationId xmlns:a16="http://schemas.microsoft.com/office/drawing/2014/main" id="{CFFA48FD-01D9-484E-9182-7C192C7FFA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Uso de las funciones del iterador DAX en modelos de Power BI Desktop -  Training | Microsoft Learn">
            <a:extLst>
              <a:ext uri="{FF2B5EF4-FFF2-40B4-BE49-F238E27FC236}">
                <a16:creationId xmlns:a16="http://schemas.microsoft.com/office/drawing/2014/main" id="{CA194970-E928-4017-8E77-F6793D216A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0730" y="5143500"/>
            <a:ext cx="5018070" cy="50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BD06982B-C2DE-4DAD-B0C4-CBA0802DC59E}"/>
              </a:ext>
            </a:extLst>
          </p:cNvPr>
          <p:cNvSpPr txBox="1"/>
          <p:nvPr/>
        </p:nvSpPr>
        <p:spPr>
          <a:xfrm>
            <a:off x="709636" y="2214672"/>
            <a:ext cx="5253103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Calculo de métricas: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SUM(columna)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MIN(columna)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MAX(columna)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AVERAGE(columna)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MEDIAN(columna)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COUNT(columna)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DISTINCTCOUNT(columna)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COUNTROWS(tabla)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D191C9FA-8E4C-4682-8A85-91C26D79E3A0}"/>
              </a:ext>
            </a:extLst>
          </p:cNvPr>
          <p:cNvSpPr txBox="1"/>
          <p:nvPr/>
        </p:nvSpPr>
        <p:spPr>
          <a:xfrm>
            <a:off x="5743541" y="2214672"/>
            <a:ext cx="5837444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Control de expresiones: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IF(test,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resultado_true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resultado_false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SWITCH(test, caso_1, resultado_1, caso_2, resultado_2,…, default 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NOT(test)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OR(test)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AND(test)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BFFB9F19-4C93-41F7-AD65-030AA711C815}"/>
              </a:ext>
            </a:extLst>
          </p:cNvPr>
          <p:cNvSpPr txBox="1"/>
          <p:nvPr/>
        </p:nvSpPr>
        <p:spPr>
          <a:xfrm>
            <a:off x="12091604" y="2116148"/>
            <a:ext cx="5837444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Calculo de expresiones y contextos: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CALCULATE(expresión, filtro)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FILTER(tabla,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expresión_filtro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CALCULATETABLE(…)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VALUES(columna)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SUMMARIZE(…)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GROUPBY(…)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D482872E-023E-4452-B94C-C75FC4BE5C3C}"/>
              </a:ext>
            </a:extLst>
          </p:cNvPr>
          <p:cNvSpPr txBox="1"/>
          <p:nvPr/>
        </p:nvSpPr>
        <p:spPr>
          <a:xfrm>
            <a:off x="5694075" y="6540275"/>
            <a:ext cx="5886910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Time 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Intelligence</a:t>
            </a:r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:</a:t>
            </a:r>
          </a:p>
          <a:p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CALCULATE(dates, #_intervals,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interval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DATESBETWEEN(dates,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startdate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enddate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PARALLELPERIOD(dates, #_intervals,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interval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026" name="Picture 2" descr="La expresión divertida de un hombre sorprendido. | Vector Premium">
            <a:extLst>
              <a:ext uri="{FF2B5EF4-FFF2-40B4-BE49-F238E27FC236}">
                <a16:creationId xmlns:a16="http://schemas.microsoft.com/office/drawing/2014/main" id="{DF588A35-30F3-41D9-BA25-B2C80677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5" y="6276107"/>
            <a:ext cx="3592442" cy="359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30">
            <a:extLst>
              <a:ext uri="{FF2B5EF4-FFF2-40B4-BE49-F238E27FC236}">
                <a16:creationId xmlns:a16="http://schemas.microsoft.com/office/drawing/2014/main" id="{2FFA61A3-BB03-44CB-A5FC-3B51AEAFB1D2}"/>
              </a:ext>
            </a:extLst>
          </p:cNvPr>
          <p:cNvSpPr txBox="1"/>
          <p:nvPr/>
        </p:nvSpPr>
        <p:spPr>
          <a:xfrm>
            <a:off x="12274086" y="6540275"/>
            <a:ext cx="588691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CO" sz="2400" b="1" u="sng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GUIA DAX:</a:t>
            </a:r>
          </a:p>
          <a:p>
            <a:endParaRPr lang="es-CO" sz="2400" b="1" u="sng" dirty="0">
              <a:solidFill>
                <a:srgbClr val="00B0F0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https://dax.guide/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936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Columnas calculadas estáticas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" name="AutoShape 2" descr="Escritura de fórmulas de DAX para modelos de Power BI Desktop - Training |  Microsoft Learn">
            <a:extLst>
              <a:ext uri="{FF2B5EF4-FFF2-40B4-BE49-F238E27FC236}">
                <a16:creationId xmlns:a16="http://schemas.microsoft.com/office/drawing/2014/main" id="{CFFA48FD-01D9-484E-9182-7C192C7FFA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Uso de las funciones del iterador DAX en modelos de Power BI Desktop -  Training | Microsoft Learn">
            <a:extLst>
              <a:ext uri="{FF2B5EF4-FFF2-40B4-BE49-F238E27FC236}">
                <a16:creationId xmlns:a16="http://schemas.microsoft.com/office/drawing/2014/main" id="{CA194970-E928-4017-8E77-F6793D216A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0730" y="5143500"/>
            <a:ext cx="5018070" cy="50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51A54AC-072E-45C2-B628-0921A6A5E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50" y="3009900"/>
            <a:ext cx="10997018" cy="5606323"/>
          </a:xfrm>
          <a:prstGeom prst="rect">
            <a:avLst/>
          </a:prstGeom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264A76B2-24D2-4562-90FF-103550E1F468}"/>
              </a:ext>
            </a:extLst>
          </p:cNvPr>
          <p:cNvSpPr/>
          <p:nvPr/>
        </p:nvSpPr>
        <p:spPr>
          <a:xfrm>
            <a:off x="8094924" y="3227890"/>
            <a:ext cx="1019593" cy="740525"/>
          </a:xfrm>
          <a:prstGeom prst="frame">
            <a:avLst>
              <a:gd name="adj1" fmla="val 1351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CF41B561-E988-418E-B237-4635F2EE4CD6}"/>
              </a:ext>
            </a:extLst>
          </p:cNvPr>
          <p:cNvSpPr/>
          <p:nvPr/>
        </p:nvSpPr>
        <p:spPr>
          <a:xfrm>
            <a:off x="1028700" y="3912195"/>
            <a:ext cx="5448300" cy="697905"/>
          </a:xfrm>
          <a:prstGeom prst="frame">
            <a:avLst>
              <a:gd name="adj1" fmla="val 1351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Marco 16">
            <a:extLst>
              <a:ext uri="{FF2B5EF4-FFF2-40B4-BE49-F238E27FC236}">
                <a16:creationId xmlns:a16="http://schemas.microsoft.com/office/drawing/2014/main" id="{26D8D8C8-56B9-49AD-9FA1-196546511A05}"/>
              </a:ext>
            </a:extLst>
          </p:cNvPr>
          <p:cNvSpPr/>
          <p:nvPr/>
        </p:nvSpPr>
        <p:spPr>
          <a:xfrm>
            <a:off x="10169648" y="7581900"/>
            <a:ext cx="1280664" cy="539950"/>
          </a:xfrm>
          <a:prstGeom prst="frame">
            <a:avLst>
              <a:gd name="adj1" fmla="val 1351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BD06982B-C2DE-4DAD-B0C4-CBA0802DC59E}"/>
              </a:ext>
            </a:extLst>
          </p:cNvPr>
          <p:cNvSpPr txBox="1"/>
          <p:nvPr/>
        </p:nvSpPr>
        <p:spPr>
          <a:xfrm>
            <a:off x="12293417" y="2819400"/>
            <a:ext cx="5253103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Conceptos básicos: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Son especificadas mediante DAX.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Son calculadas fila a fila.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El resultado de cada cálculo reside en memoria, dentro del modelo de datos. Útil para conocer el valor de antemano pero tiene la desventaja de que hace al modelo más pesado.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13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Columnas calculadas estáticas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" name="AutoShape 2" descr="Escritura de fórmulas de DAX para modelos de Power BI Desktop - Training |  Microsoft Learn">
            <a:extLst>
              <a:ext uri="{FF2B5EF4-FFF2-40B4-BE49-F238E27FC236}">
                <a16:creationId xmlns:a16="http://schemas.microsoft.com/office/drawing/2014/main" id="{CFFA48FD-01D9-484E-9182-7C192C7FFA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Uso de las funciones del iterador DAX en modelos de Power BI Desktop -  Training | Microsoft Learn">
            <a:extLst>
              <a:ext uri="{FF2B5EF4-FFF2-40B4-BE49-F238E27FC236}">
                <a16:creationId xmlns:a16="http://schemas.microsoft.com/office/drawing/2014/main" id="{CA194970-E928-4017-8E77-F6793D216A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0730" y="5143500"/>
            <a:ext cx="5018070" cy="50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BD06982B-C2DE-4DAD-B0C4-CBA0802DC59E}"/>
              </a:ext>
            </a:extLst>
          </p:cNvPr>
          <p:cNvSpPr txBox="1"/>
          <p:nvPr/>
        </p:nvSpPr>
        <p:spPr>
          <a:xfrm>
            <a:off x="12293417" y="2819400"/>
            <a:ext cx="5253103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Conceptos básicos: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Son especificadas mediante DAX.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Son calculadas fila a fila.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El resultado de cada cálculo reside en memoria, dentro del modelo de datos. Útil para conocer el valor de antemano pero tiene la desventaja de que hace al modelo más pesado.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4BDC9B2-D051-4698-BA56-0E74CE149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2819400"/>
            <a:ext cx="8735644" cy="2600688"/>
          </a:xfrm>
          <a:prstGeom prst="rect">
            <a:avLst/>
          </a:prstGeom>
        </p:spPr>
      </p:pic>
      <p:sp>
        <p:nvSpPr>
          <p:cNvPr id="19" name="Marco 18">
            <a:extLst>
              <a:ext uri="{FF2B5EF4-FFF2-40B4-BE49-F238E27FC236}">
                <a16:creationId xmlns:a16="http://schemas.microsoft.com/office/drawing/2014/main" id="{E3846876-CAA6-46F5-870F-6803CCB9BDFF}"/>
              </a:ext>
            </a:extLst>
          </p:cNvPr>
          <p:cNvSpPr/>
          <p:nvPr/>
        </p:nvSpPr>
        <p:spPr>
          <a:xfrm>
            <a:off x="1224316" y="4020443"/>
            <a:ext cx="2128484" cy="1123057"/>
          </a:xfrm>
          <a:prstGeom prst="frame">
            <a:avLst>
              <a:gd name="adj1" fmla="val 1351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BD30A7-C470-4571-BEF4-CB917AAB3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316" y="6334488"/>
            <a:ext cx="7975917" cy="766048"/>
          </a:xfrm>
          <a:prstGeom prst="rect">
            <a:avLst/>
          </a:prstGeom>
        </p:spPr>
      </p:pic>
      <p:sp>
        <p:nvSpPr>
          <p:cNvPr id="20" name="Marco 19">
            <a:extLst>
              <a:ext uri="{FF2B5EF4-FFF2-40B4-BE49-F238E27FC236}">
                <a16:creationId xmlns:a16="http://schemas.microsoft.com/office/drawing/2014/main" id="{2491100C-14E7-4715-8F9B-78672878F796}"/>
              </a:ext>
            </a:extLst>
          </p:cNvPr>
          <p:cNvSpPr/>
          <p:nvPr/>
        </p:nvSpPr>
        <p:spPr>
          <a:xfrm>
            <a:off x="8950085" y="3179405"/>
            <a:ext cx="814259" cy="1049695"/>
          </a:xfrm>
          <a:prstGeom prst="frame">
            <a:avLst>
              <a:gd name="adj1" fmla="val 1351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92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Columnas calculadas dinámicas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" name="AutoShape 2" descr="Escritura de fórmulas de DAX para modelos de Power BI Desktop - Training |  Microsoft Learn">
            <a:extLst>
              <a:ext uri="{FF2B5EF4-FFF2-40B4-BE49-F238E27FC236}">
                <a16:creationId xmlns:a16="http://schemas.microsoft.com/office/drawing/2014/main" id="{CFFA48FD-01D9-484E-9182-7C192C7FFA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Uso de las funciones del iterador DAX en modelos de Power BI Desktop -  Training | Microsoft Learn">
            <a:extLst>
              <a:ext uri="{FF2B5EF4-FFF2-40B4-BE49-F238E27FC236}">
                <a16:creationId xmlns:a16="http://schemas.microsoft.com/office/drawing/2014/main" id="{CA194970-E928-4017-8E77-F6793D216A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0730" y="5143500"/>
            <a:ext cx="5018070" cy="50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BD06982B-C2DE-4DAD-B0C4-CBA0802DC59E}"/>
              </a:ext>
            </a:extLst>
          </p:cNvPr>
          <p:cNvSpPr txBox="1"/>
          <p:nvPr/>
        </p:nvSpPr>
        <p:spPr>
          <a:xfrm>
            <a:off x="9244970" y="2488790"/>
            <a:ext cx="809772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Conceptos básicos: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VALUES() 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= Devuelve una tabla con una única columna que contiene todos los valores únicos.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CALCULATE(AVERAGE(), VALUES()) 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= Calcula el promedio para cada valor único.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CALCULATE(COUNTROWS(), VALUES()) 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= Calcula el numero de filas para cada valor único.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97C65C7-82E6-400D-ADD4-7835FEF4BA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466" y="2728689"/>
            <a:ext cx="6902458" cy="174568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EF3D972-2FCA-472C-A9EB-DD118B1D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507" y="5077754"/>
            <a:ext cx="6902457" cy="187292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B46718E-1036-4928-8270-D6031546D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2466" y="7619806"/>
            <a:ext cx="6382298" cy="174966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F34197F-FC39-4FA9-A100-5563F38BCD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4970" y="6672150"/>
            <a:ext cx="5555511" cy="19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12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Columnas calculadas dinámicas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" name="AutoShape 2" descr="Escritura de fórmulas de DAX para modelos de Power BI Desktop - Training |  Microsoft Learn">
            <a:extLst>
              <a:ext uri="{FF2B5EF4-FFF2-40B4-BE49-F238E27FC236}">
                <a16:creationId xmlns:a16="http://schemas.microsoft.com/office/drawing/2014/main" id="{CFFA48FD-01D9-484E-9182-7C192C7FFA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Uso de las funciones del iterador DAX en modelos de Power BI Desktop -  Training | Microsoft Learn">
            <a:extLst>
              <a:ext uri="{FF2B5EF4-FFF2-40B4-BE49-F238E27FC236}">
                <a16:creationId xmlns:a16="http://schemas.microsoft.com/office/drawing/2014/main" id="{CA194970-E928-4017-8E77-F6793D216A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0730" y="5143500"/>
            <a:ext cx="5018070" cy="50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97C65C7-82E6-400D-ADD4-7835FEF4BA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466" y="2728689"/>
            <a:ext cx="6902458" cy="174568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EF3D972-2FCA-472C-A9EB-DD118B1D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507" y="5077754"/>
            <a:ext cx="6902457" cy="187292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B46718E-1036-4928-8270-D6031546D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2466" y="7619806"/>
            <a:ext cx="6382298" cy="174966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F34197F-FC39-4FA9-A100-5563F38BCD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4970" y="6672150"/>
            <a:ext cx="5555511" cy="19607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0491A66-848A-4A4C-9368-CEB5323C66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9835" y="1907600"/>
            <a:ext cx="6138375" cy="44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2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Columnas calculadas dinámicas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" name="AutoShape 2" descr="Escritura de fórmulas de DAX para modelos de Power BI Desktop - Training |  Microsoft Learn">
            <a:extLst>
              <a:ext uri="{FF2B5EF4-FFF2-40B4-BE49-F238E27FC236}">
                <a16:creationId xmlns:a16="http://schemas.microsoft.com/office/drawing/2014/main" id="{CFFA48FD-01D9-484E-9182-7C192C7FFA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67E11C9-0FDC-452B-943B-855055CE6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880" y="2445851"/>
            <a:ext cx="7570417" cy="346256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CD79505-22EC-4AFB-9B14-11591F198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506" y="2755053"/>
            <a:ext cx="4935493" cy="168997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86988B9-8DAC-4D82-A78E-1651144CD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0506" y="6006260"/>
            <a:ext cx="7207125" cy="303859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31478A-7A1A-4916-AACC-3DFF9397BE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5541" y="6424081"/>
            <a:ext cx="5029200" cy="283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2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Columnas calculadas dinámicas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" name="AutoShape 2" descr="Escritura de fórmulas de DAX para modelos de Power BI Desktop - Training |  Microsoft Learn">
            <a:extLst>
              <a:ext uri="{FF2B5EF4-FFF2-40B4-BE49-F238E27FC236}">
                <a16:creationId xmlns:a16="http://schemas.microsoft.com/office/drawing/2014/main" id="{CFFA48FD-01D9-484E-9182-7C192C7FFA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A261F8-8043-400B-8876-74AEBD619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232" y="2885308"/>
            <a:ext cx="8567057" cy="558912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4A661B-5F19-4635-AA90-565A722EDB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20" y="2203160"/>
            <a:ext cx="5316494" cy="22267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A4330BC-8BE6-4B72-BEF3-AB7B2BCF7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0506" y="4991100"/>
            <a:ext cx="5392821" cy="222671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A83E90-E23B-4C2F-BE53-0BEEEF127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620" y="7740940"/>
            <a:ext cx="5316494" cy="212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8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1220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¿Que es Business Intelligence y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cuál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es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su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diferencia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con Data Analytics?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5EB51-3B5F-4B0B-B2AC-4B1AE6F56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51879"/>
            <a:ext cx="6353054" cy="357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2CD5B9BD-5700-4613-9220-2566E6151119}"/>
              </a:ext>
            </a:extLst>
          </p:cNvPr>
          <p:cNvSpPr txBox="1"/>
          <p:nvPr/>
        </p:nvSpPr>
        <p:spPr>
          <a:xfrm>
            <a:off x="10193472" y="3051879"/>
            <a:ext cx="656648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Business 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Intelligence</a:t>
            </a:r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Conjunto de procesos, técnicas, tecnologías y herramientas que permiten a las organizaciones convertir datos </a:t>
            </a: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estructurados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en información significativa y útil para la toma de decisiones estratégicas.  Se enfoca en tareas como: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Recolección.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Limpieza.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Integración.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Análisis.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Presentación de resultados.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B61C957-F87D-4810-A4E4-5671D664AC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2424" y="6950676"/>
            <a:ext cx="416300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41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Visualización de columnas dinámicas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CADDA6CD-9F25-4D1F-8B14-D400EA2C034A}"/>
              </a:ext>
            </a:extLst>
          </p:cNvPr>
          <p:cNvSpPr txBox="1"/>
          <p:nvPr/>
        </p:nvSpPr>
        <p:spPr>
          <a:xfrm>
            <a:off x="11273824" y="2810628"/>
            <a:ext cx="5834615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un filtro dinámico tipo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slicer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un filtro dinámico tipo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dropdown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Objetivos: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Filtrado dinámico de datos por fecha.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B0F0"/>
                </a:solidFill>
                <a:latin typeface="Poppins" panose="020B0604020202020204" charset="0"/>
                <a:cs typeface="Poppins" panose="020B0604020202020204" charset="0"/>
              </a:rPr>
              <a:t>Filtrado dinámico de datos por lista.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B1FAB84-B41A-4CE1-89FD-7E4FA91A2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815" y="3031672"/>
            <a:ext cx="9875166" cy="530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95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Visualización de columnas dinámicas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CADDA6CD-9F25-4D1F-8B14-D400EA2C034A}"/>
              </a:ext>
            </a:extLst>
          </p:cNvPr>
          <p:cNvSpPr txBox="1"/>
          <p:nvPr/>
        </p:nvSpPr>
        <p:spPr>
          <a:xfrm>
            <a:off x="11273824" y="2810628"/>
            <a:ext cx="5834615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tabla de métricas de ventas por vendedor.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tabla de métricas de ventas por marca hechas por cada vendedor.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Proporción de ventas efectuadas por vendedor en cada sede.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Gráfico de barras de ventas por vendedor según tipo de vehículo.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Gráfico de barras de ventas por vendedor según la marca.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A711806-493C-4CE7-9AC1-A6833CA35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23" y="3015342"/>
            <a:ext cx="9866202" cy="53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0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Acciones y navegación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CADDA6CD-9F25-4D1F-8B14-D400EA2C034A}"/>
              </a:ext>
            </a:extLst>
          </p:cNvPr>
          <p:cNvSpPr txBox="1"/>
          <p:nvPr/>
        </p:nvSpPr>
        <p:spPr>
          <a:xfrm>
            <a:off x="11273824" y="2810628"/>
            <a:ext cx="5834615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Pasos de la práctica: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Generar Botones de navegación que permitan cambiar entre páginas del reporte.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rgbClr val="00B0F0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7D277DB-F8D8-4B6C-90BA-20CC04A4FD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22" y="3015343"/>
            <a:ext cx="9864463" cy="5304944"/>
          </a:xfrm>
          <a:prstGeom prst="rect">
            <a:avLst/>
          </a:prstGeom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90042293-E7F8-4425-B42F-02B7FDBF3D64}"/>
              </a:ext>
            </a:extLst>
          </p:cNvPr>
          <p:cNvSpPr/>
          <p:nvPr/>
        </p:nvSpPr>
        <p:spPr>
          <a:xfrm>
            <a:off x="213563" y="6057900"/>
            <a:ext cx="1386637" cy="2514600"/>
          </a:xfrm>
          <a:prstGeom prst="frame">
            <a:avLst>
              <a:gd name="adj1" fmla="val 1449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3120DFC-99A7-4835-96D9-CF5CC87B9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59573" y="4619946"/>
            <a:ext cx="3526894" cy="39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5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 err="1">
                <a:solidFill>
                  <a:srgbClr val="1B4A9B"/>
                </a:solidFill>
                <a:latin typeface="Poppins Bold Italics"/>
              </a:rPr>
              <a:t>Bookmarks</a:t>
            </a: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 y cambios de </a:t>
            </a:r>
            <a:r>
              <a:rPr lang="es-CO" sz="3999" dirty="0" err="1">
                <a:solidFill>
                  <a:srgbClr val="1B4A9B"/>
                </a:solidFill>
                <a:latin typeface="Poppins Bold Italics"/>
              </a:rPr>
              <a:t>vísta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B251E2-C664-4848-B9B4-7F2824FD73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5862" y="1940883"/>
            <a:ext cx="6468138" cy="34778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E9E2478-1C08-4C1B-9A2B-0A427DE5FD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5862" y="6201066"/>
            <a:ext cx="6491431" cy="347784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692A014-E4C0-4761-B971-6BFE8BF7FC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0653" y="5966734"/>
            <a:ext cx="3305367" cy="395843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D43F91-0549-4213-B95D-1413091B30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06613" y="1940883"/>
            <a:ext cx="3305367" cy="3594697"/>
          </a:xfrm>
          <a:prstGeom prst="rect">
            <a:avLst/>
          </a:prstGeom>
        </p:spPr>
      </p:pic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49F01D00-CF32-4E2F-AA8E-79362D3AEC58}"/>
              </a:ext>
            </a:extLst>
          </p:cNvPr>
          <p:cNvSpPr/>
          <p:nvPr/>
        </p:nvSpPr>
        <p:spPr>
          <a:xfrm>
            <a:off x="9650895" y="3316517"/>
            <a:ext cx="1448823" cy="605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1255A9AC-E822-4CDE-BFAD-95E2AEB85862}"/>
              </a:ext>
            </a:extLst>
          </p:cNvPr>
          <p:cNvSpPr/>
          <p:nvPr/>
        </p:nvSpPr>
        <p:spPr>
          <a:xfrm>
            <a:off x="9609561" y="7637372"/>
            <a:ext cx="1448823" cy="605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curvada hacia la derecha 25">
            <a:extLst>
              <a:ext uri="{FF2B5EF4-FFF2-40B4-BE49-F238E27FC236}">
                <a16:creationId xmlns:a16="http://schemas.microsoft.com/office/drawing/2014/main" id="{1B299E60-AB2C-4953-88C1-48E67580E82C}"/>
              </a:ext>
            </a:extLst>
          </p:cNvPr>
          <p:cNvSpPr/>
          <p:nvPr/>
        </p:nvSpPr>
        <p:spPr>
          <a:xfrm>
            <a:off x="505382" y="3738231"/>
            <a:ext cx="1650320" cy="414846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Marco 26">
            <a:extLst>
              <a:ext uri="{FF2B5EF4-FFF2-40B4-BE49-F238E27FC236}">
                <a16:creationId xmlns:a16="http://schemas.microsoft.com/office/drawing/2014/main" id="{0CFB0F65-49D5-4F3E-9255-E5C467071B58}"/>
              </a:ext>
            </a:extLst>
          </p:cNvPr>
          <p:cNvSpPr/>
          <p:nvPr/>
        </p:nvSpPr>
        <p:spPr>
          <a:xfrm>
            <a:off x="7391400" y="4849780"/>
            <a:ext cx="988308" cy="832550"/>
          </a:xfrm>
          <a:prstGeom prst="frame">
            <a:avLst>
              <a:gd name="adj1" fmla="val 1449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Marco 27">
            <a:extLst>
              <a:ext uri="{FF2B5EF4-FFF2-40B4-BE49-F238E27FC236}">
                <a16:creationId xmlns:a16="http://schemas.microsoft.com/office/drawing/2014/main" id="{7E75F777-E358-44D3-8BD0-D7FE96199336}"/>
              </a:ext>
            </a:extLst>
          </p:cNvPr>
          <p:cNvSpPr/>
          <p:nvPr/>
        </p:nvSpPr>
        <p:spPr>
          <a:xfrm>
            <a:off x="7391400" y="9092614"/>
            <a:ext cx="988308" cy="832550"/>
          </a:xfrm>
          <a:prstGeom prst="frame">
            <a:avLst>
              <a:gd name="adj1" fmla="val 1449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29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 err="1">
                <a:solidFill>
                  <a:srgbClr val="1B4A9B"/>
                </a:solidFill>
                <a:latin typeface="Poppins Bold Italics"/>
              </a:rPr>
              <a:t>Bookmarks</a:t>
            </a: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 y cambios de </a:t>
            </a:r>
            <a:r>
              <a:rPr lang="es-CO" sz="3999" dirty="0" err="1">
                <a:solidFill>
                  <a:srgbClr val="1B4A9B"/>
                </a:solidFill>
                <a:latin typeface="Poppins Bold Italics"/>
              </a:rPr>
              <a:t>vísta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B251E2-C664-4848-B9B4-7F2824FD73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5862" y="1940883"/>
            <a:ext cx="6468138" cy="34778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E9E2478-1C08-4C1B-9A2B-0A427DE5FD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5862" y="6201066"/>
            <a:ext cx="6491431" cy="3477843"/>
          </a:xfrm>
          <a:prstGeom prst="rect">
            <a:avLst/>
          </a:prstGeom>
        </p:spPr>
      </p:pic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49F01D00-CF32-4E2F-AA8E-79362D3AEC58}"/>
              </a:ext>
            </a:extLst>
          </p:cNvPr>
          <p:cNvSpPr/>
          <p:nvPr/>
        </p:nvSpPr>
        <p:spPr>
          <a:xfrm>
            <a:off x="9650895" y="3316517"/>
            <a:ext cx="1448823" cy="605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1255A9AC-E822-4CDE-BFAD-95E2AEB85862}"/>
              </a:ext>
            </a:extLst>
          </p:cNvPr>
          <p:cNvSpPr/>
          <p:nvPr/>
        </p:nvSpPr>
        <p:spPr>
          <a:xfrm>
            <a:off x="9609561" y="7637372"/>
            <a:ext cx="1448823" cy="605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curvada hacia la derecha 25">
            <a:extLst>
              <a:ext uri="{FF2B5EF4-FFF2-40B4-BE49-F238E27FC236}">
                <a16:creationId xmlns:a16="http://schemas.microsoft.com/office/drawing/2014/main" id="{1B299E60-AB2C-4953-88C1-48E67580E82C}"/>
              </a:ext>
            </a:extLst>
          </p:cNvPr>
          <p:cNvSpPr/>
          <p:nvPr/>
        </p:nvSpPr>
        <p:spPr>
          <a:xfrm>
            <a:off x="505382" y="3738231"/>
            <a:ext cx="1650320" cy="414846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Marco 26">
            <a:extLst>
              <a:ext uri="{FF2B5EF4-FFF2-40B4-BE49-F238E27FC236}">
                <a16:creationId xmlns:a16="http://schemas.microsoft.com/office/drawing/2014/main" id="{0CFB0F65-49D5-4F3E-9255-E5C467071B58}"/>
              </a:ext>
            </a:extLst>
          </p:cNvPr>
          <p:cNvSpPr/>
          <p:nvPr/>
        </p:nvSpPr>
        <p:spPr>
          <a:xfrm>
            <a:off x="7391400" y="4849780"/>
            <a:ext cx="988308" cy="832550"/>
          </a:xfrm>
          <a:prstGeom prst="frame">
            <a:avLst>
              <a:gd name="adj1" fmla="val 1449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Marco 27">
            <a:extLst>
              <a:ext uri="{FF2B5EF4-FFF2-40B4-BE49-F238E27FC236}">
                <a16:creationId xmlns:a16="http://schemas.microsoft.com/office/drawing/2014/main" id="{7E75F777-E358-44D3-8BD0-D7FE96199336}"/>
              </a:ext>
            </a:extLst>
          </p:cNvPr>
          <p:cNvSpPr/>
          <p:nvPr/>
        </p:nvSpPr>
        <p:spPr>
          <a:xfrm>
            <a:off x="7391400" y="9092614"/>
            <a:ext cx="988308" cy="832550"/>
          </a:xfrm>
          <a:prstGeom prst="frame">
            <a:avLst>
              <a:gd name="adj1" fmla="val 1449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F5EC84E-A874-4FFA-A45C-3A98F6751F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40906" y="6705237"/>
            <a:ext cx="3838575" cy="28167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39598A-738E-4CF4-A75C-5C1D7AC24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9215" y="2326705"/>
            <a:ext cx="3852381" cy="28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3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0692" y="-149623"/>
            <a:ext cx="18609385" cy="10591576"/>
            <a:chOff x="0" y="0"/>
            <a:chExt cx="3461586" cy="1970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586" cy="1970170"/>
            </a:xfrm>
            <a:custGeom>
              <a:avLst/>
              <a:gdLst/>
              <a:ahLst/>
              <a:cxnLst/>
              <a:rect l="l" t="t" r="r" b="b"/>
              <a:pathLst>
                <a:path w="3461586" h="1970170">
                  <a:moveTo>
                    <a:pt x="0" y="0"/>
                  </a:moveTo>
                  <a:lnTo>
                    <a:pt x="3461586" y="0"/>
                  </a:lnTo>
                  <a:lnTo>
                    <a:pt x="3461586" y="1970170"/>
                  </a:lnTo>
                  <a:lnTo>
                    <a:pt x="0" y="1970170"/>
                  </a:lnTo>
                  <a:close/>
                </a:path>
              </a:pathLst>
            </a:custGeom>
            <a:solidFill>
              <a:srgbClr val="14056D">
                <a:alpha val="19608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 rot="9451627">
            <a:off x="-1353129" y="-1492681"/>
            <a:ext cx="6707049" cy="5072968"/>
          </a:xfrm>
          <a:custGeom>
            <a:avLst/>
            <a:gdLst/>
            <a:ahLst/>
            <a:cxnLst/>
            <a:rect l="l" t="t" r="r" b="b"/>
            <a:pathLst>
              <a:path w="6707049" h="5072968">
                <a:moveTo>
                  <a:pt x="0" y="0"/>
                </a:moveTo>
                <a:lnTo>
                  <a:pt x="6707049" y="0"/>
                </a:lnTo>
                <a:lnTo>
                  <a:pt x="6707049" y="5072968"/>
                </a:lnTo>
                <a:lnTo>
                  <a:pt x="0" y="507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13596" y="-3078771"/>
            <a:ext cx="6634070" cy="6597885"/>
          </a:xfrm>
          <a:custGeom>
            <a:avLst/>
            <a:gdLst/>
            <a:ahLst/>
            <a:cxnLst/>
            <a:rect l="l" t="t" r="r" b="b"/>
            <a:pathLst>
              <a:path w="6634070" h="6597885">
                <a:moveTo>
                  <a:pt x="0" y="0"/>
                </a:moveTo>
                <a:lnTo>
                  <a:pt x="6634070" y="0"/>
                </a:lnTo>
                <a:lnTo>
                  <a:pt x="6634070" y="6597884"/>
                </a:lnTo>
                <a:lnTo>
                  <a:pt x="0" y="6597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08677">
            <a:off x="9580469" y="220503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6" y="0"/>
                </a:lnTo>
                <a:lnTo>
                  <a:pt x="12650196" y="9568148"/>
                </a:lnTo>
                <a:lnTo>
                  <a:pt x="0" y="9568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994524" y="6707106"/>
            <a:ext cx="322051" cy="1215120"/>
            <a:chOff x="0" y="0"/>
            <a:chExt cx="200092" cy="7549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091" cy="754960"/>
            </a:xfrm>
            <a:custGeom>
              <a:avLst/>
              <a:gdLst/>
              <a:ahLst/>
              <a:cxnLst/>
              <a:rect l="l" t="t" r="r" b="b"/>
              <a:pathLst>
                <a:path w="200091" h="754960">
                  <a:moveTo>
                    <a:pt x="0" y="0"/>
                  </a:moveTo>
                  <a:lnTo>
                    <a:pt x="200091" y="0"/>
                  </a:lnTo>
                  <a:lnTo>
                    <a:pt x="200091" y="754960"/>
                  </a:lnTo>
                  <a:lnTo>
                    <a:pt x="0" y="754960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4844808" y="8570089"/>
            <a:ext cx="4828984" cy="4820204"/>
          </a:xfrm>
          <a:custGeom>
            <a:avLst/>
            <a:gdLst/>
            <a:ahLst/>
            <a:cxnLst/>
            <a:rect l="l" t="t" r="r" b="b"/>
            <a:pathLst>
              <a:path w="4828984" h="4820204">
                <a:moveTo>
                  <a:pt x="0" y="0"/>
                </a:moveTo>
                <a:lnTo>
                  <a:pt x="4828984" y="0"/>
                </a:lnTo>
                <a:lnTo>
                  <a:pt x="4828984" y="4820204"/>
                </a:lnTo>
                <a:lnTo>
                  <a:pt x="0" y="4820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857694" y="4312353"/>
            <a:ext cx="10572611" cy="67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5400" dirty="0">
                <a:solidFill>
                  <a:srgbClr val="FFFFFF"/>
                </a:solidFill>
                <a:latin typeface="Poppins Bold"/>
              </a:rPr>
              <a:t>¡ A </a:t>
            </a:r>
            <a:r>
              <a:rPr lang="en-US" sz="5400" dirty="0" err="1">
                <a:solidFill>
                  <a:srgbClr val="FFFFFF"/>
                </a:solidFill>
                <a:latin typeface="Poppins Bold"/>
              </a:rPr>
              <a:t>Visualizar</a:t>
            </a:r>
            <a:r>
              <a:rPr lang="en-US" sz="5400">
                <a:solidFill>
                  <a:srgbClr val="FFFFFF"/>
                </a:solidFill>
                <a:latin typeface="Poppins Bold"/>
              </a:rPr>
              <a:t> !</a:t>
            </a:r>
            <a:endParaRPr lang="en-US" sz="4200" dirty="0">
              <a:solidFill>
                <a:srgbClr val="FFFFFF"/>
              </a:solidFill>
              <a:latin typeface="Poppins Bold"/>
            </a:endParaRPr>
          </a:p>
        </p:txBody>
      </p:sp>
      <p:pic>
        <p:nvPicPr>
          <p:cNvPr id="13" name="Picture 4" descr="CIEC">
            <a:extLst>
              <a:ext uri="{FF2B5EF4-FFF2-40B4-BE49-F238E27FC236}">
                <a16:creationId xmlns:a16="http://schemas.microsoft.com/office/drawing/2014/main" id="{4AE10B01-E7F9-44B7-92A0-82EBE2B8A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83" y="6083891"/>
            <a:ext cx="2546432" cy="19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Roles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en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datos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de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acuerdo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a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su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complejidad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ECF7970-F25A-4076-9946-E8CEA933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16570"/>
            <a:ext cx="13913428" cy="783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16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F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lujo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del BI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7973" y="3619500"/>
            <a:ext cx="559388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ETL (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Extract</a:t>
            </a:r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-Load-</a:t>
            </a:r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Transform</a:t>
            </a:r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)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Proceso inicial del BI, el cuál se compone de  las siguientes etapas: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Extracción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Consolidación de fuentes.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Limpieza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Tranformación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26F09D43-6070-4B80-8C33-0489ED8C1DCD}"/>
              </a:ext>
            </a:extLst>
          </p:cNvPr>
          <p:cNvSpPr/>
          <p:nvPr/>
        </p:nvSpPr>
        <p:spPr>
          <a:xfrm>
            <a:off x="7065889" y="4991100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u proceso ETL está optimizado?">
            <a:extLst>
              <a:ext uri="{FF2B5EF4-FFF2-40B4-BE49-F238E27FC236}">
                <a16:creationId xmlns:a16="http://schemas.microsoft.com/office/drawing/2014/main" id="{9F1B4319-B7BA-48A7-BF60-B796C1DB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999" y="2769446"/>
            <a:ext cx="8379419" cy="469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8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F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lujo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del BI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1348"/>
            <a:ext cx="612170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6146" name="Picture 2" descr="Exploratory Data Analysis (EDA) steps, source [7]. | Download Scientific  Diagram">
            <a:extLst>
              <a:ext uri="{FF2B5EF4-FFF2-40B4-BE49-F238E27FC236}">
                <a16:creationId xmlns:a16="http://schemas.microsoft.com/office/drawing/2014/main" id="{2817C7B8-3F1E-4283-89E7-A961C7C2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3423655"/>
            <a:ext cx="8158793" cy="39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5B05ECEF-95D9-4A35-915E-E3F128B8D9DA}"/>
              </a:ext>
            </a:extLst>
          </p:cNvPr>
          <p:cNvSpPr txBox="1"/>
          <p:nvPr/>
        </p:nvSpPr>
        <p:spPr>
          <a:xfrm>
            <a:off x="897973" y="3619500"/>
            <a:ext cx="5593889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Análisis y  Modelado (no predictivo)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Proceso del BI, el cuál se compone de  las siguientes etapas: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ETL.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Modelado de datos (SQL)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Visualización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Análisis de tendencias.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Análisis de relaciones.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Definición de indicadores (KPI)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710B5C0-F96D-4498-9847-74B604951EBB}"/>
              </a:ext>
            </a:extLst>
          </p:cNvPr>
          <p:cNvSpPr/>
          <p:nvPr/>
        </p:nvSpPr>
        <p:spPr>
          <a:xfrm>
            <a:off x="7065889" y="4991100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F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lujo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del BI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170" name="Picture 2" descr="How to Build a STUNNING Sales Dashboard in Power BI - Tutorial #2022 -  YouTube">
            <a:extLst>
              <a:ext uri="{FF2B5EF4-FFF2-40B4-BE49-F238E27FC236}">
                <a16:creationId xmlns:a16="http://schemas.microsoft.com/office/drawing/2014/main" id="{E69D0239-CEB7-4B0D-BB4E-F43275061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399" y="3157570"/>
            <a:ext cx="8542965" cy="480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EF75EF57-C5E5-4F12-8C2E-CD098308E4C3}"/>
              </a:ext>
            </a:extLst>
          </p:cNvPr>
          <p:cNvSpPr txBox="1"/>
          <p:nvPr/>
        </p:nvSpPr>
        <p:spPr>
          <a:xfrm>
            <a:off x="897973" y="3619500"/>
            <a:ext cx="559388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Reporting</a:t>
            </a:r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Proceso final del BI, el cuál se compone de  las siguientes etapas: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Visualización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Dashboards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Story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Telling</a:t>
            </a: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FBFB19A-5FA3-44FB-AD49-BF42A8791A32}"/>
              </a:ext>
            </a:extLst>
          </p:cNvPr>
          <p:cNvSpPr/>
          <p:nvPr/>
        </p:nvSpPr>
        <p:spPr>
          <a:xfrm>
            <a:off x="6934200" y="4991100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Visualización de datos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4509" y="252523"/>
            <a:ext cx="66987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EF75EF57-C5E5-4F12-8C2E-CD098308E4C3}"/>
              </a:ext>
            </a:extLst>
          </p:cNvPr>
          <p:cNvSpPr txBox="1"/>
          <p:nvPr/>
        </p:nvSpPr>
        <p:spPr>
          <a:xfrm>
            <a:off x="10499912" y="3289303"/>
            <a:ext cx="6342120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O" sz="2400" b="1" u="sng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Importancia de la visualización de datos</a:t>
            </a:r>
          </a:p>
          <a:p>
            <a:pPr algn="just"/>
            <a:endParaRPr lang="es-CO" sz="2400" b="1" u="sng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La visualización de datos permite:</a:t>
            </a: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Comprensión rápida y efectiva.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Identificación de patrones y tendencias.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Comunicación efectiva de </a:t>
            </a:r>
            <a:r>
              <a:rPr lang="es-CO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insights</a:t>
            </a: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Exploración interactiva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Toma de decisiones basadas en datos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endParaRPr lang="es-CO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026" name="Picture 2" descr="Data Visualization: Presenting Complex Information Effectively - KDnuggets">
            <a:extLst>
              <a:ext uri="{FF2B5EF4-FFF2-40B4-BE49-F238E27FC236}">
                <a16:creationId xmlns:a16="http://schemas.microsoft.com/office/drawing/2014/main" id="{D78AAD4D-0D81-43B5-96A2-823257B5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72" y="2828601"/>
            <a:ext cx="7685223" cy="52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749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1630</Words>
  <Application>Microsoft Office PowerPoint</Application>
  <PresentationFormat>Personalizado</PresentationFormat>
  <Paragraphs>305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1" baseType="lpstr">
      <vt:lpstr>Arial</vt:lpstr>
      <vt:lpstr>Poppins Bold Italics</vt:lpstr>
      <vt:lpstr>Poppins Bold</vt:lpstr>
      <vt:lpstr>Poppins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Casos de Éxito en Ciencia de Datos</dc:title>
  <cp:lastModifiedBy>nicolas castillo</cp:lastModifiedBy>
  <cp:revision>70</cp:revision>
  <dcterms:created xsi:type="dcterms:W3CDTF">2006-08-16T00:00:00Z</dcterms:created>
  <dcterms:modified xsi:type="dcterms:W3CDTF">2024-04-05T04:01:28Z</dcterms:modified>
  <dc:identifier>DAF9Cw_qHg8</dc:identifier>
</cp:coreProperties>
</file>